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94" r:id="rId5"/>
    <p:sldId id="279" r:id="rId6"/>
    <p:sldId id="283" r:id="rId7"/>
    <p:sldId id="288" r:id="rId8"/>
    <p:sldId id="268" r:id="rId9"/>
    <p:sldId id="280" r:id="rId10"/>
    <p:sldId id="292" r:id="rId11"/>
    <p:sldId id="284" r:id="rId12"/>
    <p:sldId id="293" r:id="rId13"/>
    <p:sldId id="281" r:id="rId14"/>
    <p:sldId id="282" r:id="rId15"/>
    <p:sldId id="295" r:id="rId16"/>
    <p:sldId id="287" r:id="rId17"/>
    <p:sldId id="286" r:id="rId18"/>
    <p:sldId id="285" r:id="rId19"/>
    <p:sldId id="269" r:id="rId20"/>
    <p:sldId id="290" r:id="rId21"/>
    <p:sldId id="291" r:id="rId22"/>
    <p:sldId id="289" r:id="rId23"/>
    <p:sldId id="270" r:id="rId24"/>
    <p:sldId id="278" r:id="rId25"/>
    <p:sldId id="296"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47" autoAdjust="0"/>
    <p:restoredTop sz="94660"/>
  </p:normalViewPr>
  <p:slideViewPr>
    <p:cSldViewPr snapToGrid="0">
      <p:cViewPr varScale="1">
        <p:scale>
          <a:sx n="111" d="100"/>
          <a:sy n="111" d="100"/>
        </p:scale>
        <p:origin x="9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322EF-4B08-460D-900D-A18909C8EFB9}" type="doc">
      <dgm:prSet loTypeId="urn:microsoft.com/office/officeart/2005/8/layout/radial5" loCatId="relationship" qsTypeId="urn:microsoft.com/office/officeart/2005/8/quickstyle/simple2" qsCatId="simple" csTypeId="urn:microsoft.com/office/officeart/2005/8/colors/colorful1" csCatId="colorful" phldr="1"/>
      <dgm:spPr/>
      <dgm:t>
        <a:bodyPr/>
        <a:lstStyle/>
        <a:p>
          <a:endParaRPr lang="it-IT"/>
        </a:p>
      </dgm:t>
    </dgm:pt>
    <dgm:pt modelId="{0690EA1F-B32F-4BBA-9E07-760C2C7DD411}">
      <dgm:prSet phldrT="[Testo]"/>
      <dgm:spPr/>
      <dgm:t>
        <a:bodyPr/>
        <a:lstStyle/>
        <a:p>
          <a:r>
            <a:rPr lang="it-IT" dirty="0"/>
            <a:t>Chirurgia metabolica</a:t>
          </a:r>
        </a:p>
      </dgm:t>
    </dgm:pt>
    <dgm:pt modelId="{FB7E05D4-B3A2-419F-B3B7-3F802EE1E985}" type="parTrans" cxnId="{B8278B8D-4F30-48F3-B62E-BEA3878202A1}">
      <dgm:prSet/>
      <dgm:spPr/>
      <dgm:t>
        <a:bodyPr/>
        <a:lstStyle/>
        <a:p>
          <a:endParaRPr lang="it-IT"/>
        </a:p>
      </dgm:t>
    </dgm:pt>
    <dgm:pt modelId="{A1B795E6-8996-41E6-8823-20EA32F54A2D}" type="sibTrans" cxnId="{B8278B8D-4F30-48F3-B62E-BEA3878202A1}">
      <dgm:prSet/>
      <dgm:spPr/>
      <dgm:t>
        <a:bodyPr/>
        <a:lstStyle/>
        <a:p>
          <a:endParaRPr lang="it-IT"/>
        </a:p>
      </dgm:t>
    </dgm:pt>
    <dgm:pt modelId="{A20BBF40-9CD7-4A8B-A96F-CF59FFA85543}">
      <dgm:prSet phldrT="[Testo]"/>
      <dgm:spPr/>
      <dgm:t>
        <a:bodyPr/>
        <a:lstStyle/>
        <a:p>
          <a:r>
            <a:rPr lang="it-IT" dirty="0"/>
            <a:t>Neurochirurgia</a:t>
          </a:r>
        </a:p>
        <a:p>
          <a:r>
            <a:rPr lang="it-IT" dirty="0"/>
            <a:t>Neurologia</a:t>
          </a:r>
        </a:p>
      </dgm:t>
    </dgm:pt>
    <dgm:pt modelId="{85FFF1FC-47B5-405F-B39E-9B21B3B45898}" type="parTrans" cxnId="{F6288105-2FF3-4BDC-9F43-9B0802B00596}">
      <dgm:prSet/>
      <dgm:spPr/>
      <dgm:t>
        <a:bodyPr/>
        <a:lstStyle/>
        <a:p>
          <a:endParaRPr lang="it-IT"/>
        </a:p>
      </dgm:t>
    </dgm:pt>
    <dgm:pt modelId="{356256AF-6F3A-4A8E-B054-7853394C45F5}" type="sibTrans" cxnId="{F6288105-2FF3-4BDC-9F43-9B0802B00596}">
      <dgm:prSet/>
      <dgm:spPr/>
      <dgm:t>
        <a:bodyPr/>
        <a:lstStyle/>
        <a:p>
          <a:endParaRPr lang="it-IT"/>
        </a:p>
      </dgm:t>
    </dgm:pt>
    <dgm:pt modelId="{4CD526E4-BABF-460D-B404-DE8D7B736D32}">
      <dgm:prSet phldrT="[Testo]"/>
      <dgm:spPr/>
      <dgm:t>
        <a:bodyPr/>
        <a:lstStyle/>
        <a:p>
          <a:r>
            <a:rPr lang="it-IT" dirty="0"/>
            <a:t>Ortopedia</a:t>
          </a:r>
        </a:p>
        <a:p>
          <a:r>
            <a:rPr lang="it-IT" dirty="0"/>
            <a:t>Chirurgia vascolare</a:t>
          </a:r>
        </a:p>
      </dgm:t>
    </dgm:pt>
    <dgm:pt modelId="{4987771B-C01D-4BF7-A237-F3C42ED5AB97}" type="parTrans" cxnId="{2629397A-4431-4563-A33A-BA1FED8A4244}">
      <dgm:prSet/>
      <dgm:spPr/>
      <dgm:t>
        <a:bodyPr/>
        <a:lstStyle/>
        <a:p>
          <a:endParaRPr lang="it-IT"/>
        </a:p>
      </dgm:t>
    </dgm:pt>
    <dgm:pt modelId="{EB6A6B75-5D51-48AA-9BDB-31AC70C33ABB}" type="sibTrans" cxnId="{2629397A-4431-4563-A33A-BA1FED8A4244}">
      <dgm:prSet/>
      <dgm:spPr/>
      <dgm:t>
        <a:bodyPr/>
        <a:lstStyle/>
        <a:p>
          <a:endParaRPr lang="it-IT"/>
        </a:p>
      </dgm:t>
    </dgm:pt>
    <dgm:pt modelId="{FCDB46EB-AD48-4AE9-A26B-8C185445F793}">
      <dgm:prSet phldrT="[Testo]"/>
      <dgm:spPr/>
      <dgm:t>
        <a:bodyPr/>
        <a:lstStyle/>
        <a:p>
          <a:r>
            <a:rPr lang="it-IT" dirty="0"/>
            <a:t>Cardiologia</a:t>
          </a:r>
        </a:p>
        <a:p>
          <a:r>
            <a:rPr lang="it-IT" dirty="0"/>
            <a:t>Cardiochirurgia</a:t>
          </a:r>
        </a:p>
      </dgm:t>
    </dgm:pt>
    <dgm:pt modelId="{14CD9C36-9423-47C2-99AF-CD2073C0982D}" type="parTrans" cxnId="{2E00EC63-BFB6-43D1-A354-ECECE03AE5BC}">
      <dgm:prSet/>
      <dgm:spPr/>
      <dgm:t>
        <a:bodyPr/>
        <a:lstStyle/>
        <a:p>
          <a:endParaRPr lang="it-IT"/>
        </a:p>
      </dgm:t>
    </dgm:pt>
    <dgm:pt modelId="{24816B8A-B03C-43C0-82E3-3BFA186A0799}" type="sibTrans" cxnId="{2E00EC63-BFB6-43D1-A354-ECECE03AE5BC}">
      <dgm:prSet/>
      <dgm:spPr/>
      <dgm:t>
        <a:bodyPr/>
        <a:lstStyle/>
        <a:p>
          <a:endParaRPr lang="it-IT"/>
        </a:p>
      </dgm:t>
    </dgm:pt>
    <dgm:pt modelId="{E9D51E46-ED86-414F-8713-EDD9631CF4F8}">
      <dgm:prSet phldrT="[Testo]"/>
      <dgm:spPr/>
      <dgm:t>
        <a:bodyPr/>
        <a:lstStyle/>
        <a:p>
          <a:r>
            <a:rPr lang="it-IT" dirty="0"/>
            <a:t>Gastroenterologia</a:t>
          </a:r>
        </a:p>
        <a:p>
          <a:r>
            <a:rPr lang="it-IT" dirty="0"/>
            <a:t>Diabetologia</a:t>
          </a:r>
        </a:p>
        <a:p>
          <a:r>
            <a:rPr lang="it-IT" dirty="0"/>
            <a:t>Oncologia</a:t>
          </a:r>
        </a:p>
      </dgm:t>
    </dgm:pt>
    <dgm:pt modelId="{1531206F-3895-4B42-931D-5E9EAD65DBB5}" type="parTrans" cxnId="{1D66F3E5-72F9-406C-ABC4-06AF5F3D9060}">
      <dgm:prSet/>
      <dgm:spPr/>
      <dgm:t>
        <a:bodyPr/>
        <a:lstStyle/>
        <a:p>
          <a:endParaRPr lang="it-IT"/>
        </a:p>
      </dgm:t>
    </dgm:pt>
    <dgm:pt modelId="{DE65EDE9-0D66-49B6-B23E-DB3DC423336A}" type="sibTrans" cxnId="{1D66F3E5-72F9-406C-ABC4-06AF5F3D9060}">
      <dgm:prSet/>
      <dgm:spPr/>
      <dgm:t>
        <a:bodyPr/>
        <a:lstStyle/>
        <a:p>
          <a:endParaRPr lang="it-IT"/>
        </a:p>
      </dgm:t>
    </dgm:pt>
    <dgm:pt modelId="{A2EEDB74-7BAC-4BAC-8834-C642E69C481E}" type="pres">
      <dgm:prSet presAssocID="{FAF322EF-4B08-460D-900D-A18909C8EFB9}" presName="Name0" presStyleCnt="0">
        <dgm:presLayoutVars>
          <dgm:chMax val="1"/>
          <dgm:dir/>
          <dgm:animLvl val="ctr"/>
          <dgm:resizeHandles val="exact"/>
        </dgm:presLayoutVars>
      </dgm:prSet>
      <dgm:spPr/>
      <dgm:t>
        <a:bodyPr/>
        <a:lstStyle/>
        <a:p>
          <a:endParaRPr lang="it-IT"/>
        </a:p>
      </dgm:t>
    </dgm:pt>
    <dgm:pt modelId="{41E37539-B95B-4E1D-BB92-5E2BEC55085C}" type="pres">
      <dgm:prSet presAssocID="{0690EA1F-B32F-4BBA-9E07-760C2C7DD411}" presName="centerShape" presStyleLbl="node0" presStyleIdx="0" presStyleCnt="1"/>
      <dgm:spPr/>
      <dgm:t>
        <a:bodyPr/>
        <a:lstStyle/>
        <a:p>
          <a:endParaRPr lang="it-IT"/>
        </a:p>
      </dgm:t>
    </dgm:pt>
    <dgm:pt modelId="{88DEE769-2655-4D09-9C72-068EF37EBFE1}" type="pres">
      <dgm:prSet presAssocID="{85FFF1FC-47B5-405F-B39E-9B21B3B45898}" presName="parTrans" presStyleLbl="sibTrans2D1" presStyleIdx="0" presStyleCnt="4"/>
      <dgm:spPr/>
      <dgm:t>
        <a:bodyPr/>
        <a:lstStyle/>
        <a:p>
          <a:endParaRPr lang="it-IT"/>
        </a:p>
      </dgm:t>
    </dgm:pt>
    <dgm:pt modelId="{710A8743-17F0-48DD-81F5-8B85E0394D14}" type="pres">
      <dgm:prSet presAssocID="{85FFF1FC-47B5-405F-B39E-9B21B3B45898}" presName="connectorText" presStyleLbl="sibTrans2D1" presStyleIdx="0" presStyleCnt="4"/>
      <dgm:spPr/>
      <dgm:t>
        <a:bodyPr/>
        <a:lstStyle/>
        <a:p>
          <a:endParaRPr lang="it-IT"/>
        </a:p>
      </dgm:t>
    </dgm:pt>
    <dgm:pt modelId="{25C1A0B7-EECF-4BDD-AAA6-E40E12A6470B}" type="pres">
      <dgm:prSet presAssocID="{A20BBF40-9CD7-4A8B-A96F-CF59FFA85543}" presName="node" presStyleLbl="node1" presStyleIdx="0" presStyleCnt="4">
        <dgm:presLayoutVars>
          <dgm:bulletEnabled val="1"/>
        </dgm:presLayoutVars>
      </dgm:prSet>
      <dgm:spPr/>
      <dgm:t>
        <a:bodyPr/>
        <a:lstStyle/>
        <a:p>
          <a:endParaRPr lang="it-IT"/>
        </a:p>
      </dgm:t>
    </dgm:pt>
    <dgm:pt modelId="{06BB027B-F8CC-4C80-88D9-5F4B60A9D016}" type="pres">
      <dgm:prSet presAssocID="{4987771B-C01D-4BF7-A237-F3C42ED5AB97}" presName="parTrans" presStyleLbl="sibTrans2D1" presStyleIdx="1" presStyleCnt="4"/>
      <dgm:spPr/>
      <dgm:t>
        <a:bodyPr/>
        <a:lstStyle/>
        <a:p>
          <a:endParaRPr lang="it-IT"/>
        </a:p>
      </dgm:t>
    </dgm:pt>
    <dgm:pt modelId="{FFC34FA4-64DF-474C-8698-7665AB0D1376}" type="pres">
      <dgm:prSet presAssocID="{4987771B-C01D-4BF7-A237-F3C42ED5AB97}" presName="connectorText" presStyleLbl="sibTrans2D1" presStyleIdx="1" presStyleCnt="4"/>
      <dgm:spPr/>
      <dgm:t>
        <a:bodyPr/>
        <a:lstStyle/>
        <a:p>
          <a:endParaRPr lang="it-IT"/>
        </a:p>
      </dgm:t>
    </dgm:pt>
    <dgm:pt modelId="{BE5F9439-BBAE-4B44-961D-EEACC0E917A2}" type="pres">
      <dgm:prSet presAssocID="{4CD526E4-BABF-460D-B404-DE8D7B736D32}" presName="node" presStyleLbl="node1" presStyleIdx="1" presStyleCnt="4">
        <dgm:presLayoutVars>
          <dgm:bulletEnabled val="1"/>
        </dgm:presLayoutVars>
      </dgm:prSet>
      <dgm:spPr/>
      <dgm:t>
        <a:bodyPr/>
        <a:lstStyle/>
        <a:p>
          <a:endParaRPr lang="it-IT"/>
        </a:p>
      </dgm:t>
    </dgm:pt>
    <dgm:pt modelId="{FFD42D42-1447-415F-872F-3C5DCEEEADFF}" type="pres">
      <dgm:prSet presAssocID="{14CD9C36-9423-47C2-99AF-CD2073C0982D}" presName="parTrans" presStyleLbl="sibTrans2D1" presStyleIdx="2" presStyleCnt="4"/>
      <dgm:spPr/>
      <dgm:t>
        <a:bodyPr/>
        <a:lstStyle/>
        <a:p>
          <a:endParaRPr lang="it-IT"/>
        </a:p>
      </dgm:t>
    </dgm:pt>
    <dgm:pt modelId="{55EE5007-6A2C-481B-B05E-33BE46128F80}" type="pres">
      <dgm:prSet presAssocID="{14CD9C36-9423-47C2-99AF-CD2073C0982D}" presName="connectorText" presStyleLbl="sibTrans2D1" presStyleIdx="2" presStyleCnt="4"/>
      <dgm:spPr/>
      <dgm:t>
        <a:bodyPr/>
        <a:lstStyle/>
        <a:p>
          <a:endParaRPr lang="it-IT"/>
        </a:p>
      </dgm:t>
    </dgm:pt>
    <dgm:pt modelId="{6EF4C854-32F8-47D9-AA79-11A1661A30E4}" type="pres">
      <dgm:prSet presAssocID="{FCDB46EB-AD48-4AE9-A26B-8C185445F793}" presName="node" presStyleLbl="node1" presStyleIdx="2" presStyleCnt="4">
        <dgm:presLayoutVars>
          <dgm:bulletEnabled val="1"/>
        </dgm:presLayoutVars>
      </dgm:prSet>
      <dgm:spPr/>
      <dgm:t>
        <a:bodyPr/>
        <a:lstStyle/>
        <a:p>
          <a:endParaRPr lang="it-IT"/>
        </a:p>
      </dgm:t>
    </dgm:pt>
    <dgm:pt modelId="{BA51E36A-1017-43BB-B3DF-8DA912EBC2E7}" type="pres">
      <dgm:prSet presAssocID="{1531206F-3895-4B42-931D-5E9EAD65DBB5}" presName="parTrans" presStyleLbl="sibTrans2D1" presStyleIdx="3" presStyleCnt="4"/>
      <dgm:spPr/>
      <dgm:t>
        <a:bodyPr/>
        <a:lstStyle/>
        <a:p>
          <a:endParaRPr lang="it-IT"/>
        </a:p>
      </dgm:t>
    </dgm:pt>
    <dgm:pt modelId="{2FD5A07C-A3D5-453F-A1B3-C46C80B88DFA}" type="pres">
      <dgm:prSet presAssocID="{1531206F-3895-4B42-931D-5E9EAD65DBB5}" presName="connectorText" presStyleLbl="sibTrans2D1" presStyleIdx="3" presStyleCnt="4"/>
      <dgm:spPr/>
      <dgm:t>
        <a:bodyPr/>
        <a:lstStyle/>
        <a:p>
          <a:endParaRPr lang="it-IT"/>
        </a:p>
      </dgm:t>
    </dgm:pt>
    <dgm:pt modelId="{34FB57C5-7E42-48EA-BCF8-61975C1BC3EB}" type="pres">
      <dgm:prSet presAssocID="{E9D51E46-ED86-414F-8713-EDD9631CF4F8}" presName="node" presStyleLbl="node1" presStyleIdx="3" presStyleCnt="4">
        <dgm:presLayoutVars>
          <dgm:bulletEnabled val="1"/>
        </dgm:presLayoutVars>
      </dgm:prSet>
      <dgm:spPr/>
      <dgm:t>
        <a:bodyPr/>
        <a:lstStyle/>
        <a:p>
          <a:endParaRPr lang="it-IT"/>
        </a:p>
      </dgm:t>
    </dgm:pt>
  </dgm:ptLst>
  <dgm:cxnLst>
    <dgm:cxn modelId="{DDED63C9-70D4-4682-9F00-C0FC288D85FC}" type="presOf" srcId="{14CD9C36-9423-47C2-99AF-CD2073C0982D}" destId="{55EE5007-6A2C-481B-B05E-33BE46128F80}" srcOrd="1" destOrd="0" presId="urn:microsoft.com/office/officeart/2005/8/layout/radial5"/>
    <dgm:cxn modelId="{F6288105-2FF3-4BDC-9F43-9B0802B00596}" srcId="{0690EA1F-B32F-4BBA-9E07-760C2C7DD411}" destId="{A20BBF40-9CD7-4A8B-A96F-CF59FFA85543}" srcOrd="0" destOrd="0" parTransId="{85FFF1FC-47B5-405F-B39E-9B21B3B45898}" sibTransId="{356256AF-6F3A-4A8E-B054-7853394C45F5}"/>
    <dgm:cxn modelId="{617D9CA3-814E-41CC-8622-217B0E1CD4EF}" type="presOf" srcId="{1531206F-3895-4B42-931D-5E9EAD65DBB5}" destId="{2FD5A07C-A3D5-453F-A1B3-C46C80B88DFA}" srcOrd="1" destOrd="0" presId="urn:microsoft.com/office/officeart/2005/8/layout/radial5"/>
    <dgm:cxn modelId="{1D66F3E5-72F9-406C-ABC4-06AF5F3D9060}" srcId="{0690EA1F-B32F-4BBA-9E07-760C2C7DD411}" destId="{E9D51E46-ED86-414F-8713-EDD9631CF4F8}" srcOrd="3" destOrd="0" parTransId="{1531206F-3895-4B42-931D-5E9EAD65DBB5}" sibTransId="{DE65EDE9-0D66-49B6-B23E-DB3DC423336A}"/>
    <dgm:cxn modelId="{2369B767-5B2F-4F74-945F-F8758799E4A0}" type="presOf" srcId="{E9D51E46-ED86-414F-8713-EDD9631CF4F8}" destId="{34FB57C5-7E42-48EA-BCF8-61975C1BC3EB}" srcOrd="0" destOrd="0" presId="urn:microsoft.com/office/officeart/2005/8/layout/radial5"/>
    <dgm:cxn modelId="{F6C47635-259A-4313-B433-ECBFD6C09D2F}" type="presOf" srcId="{4987771B-C01D-4BF7-A237-F3C42ED5AB97}" destId="{FFC34FA4-64DF-474C-8698-7665AB0D1376}" srcOrd="1" destOrd="0" presId="urn:microsoft.com/office/officeart/2005/8/layout/radial5"/>
    <dgm:cxn modelId="{B8278B8D-4F30-48F3-B62E-BEA3878202A1}" srcId="{FAF322EF-4B08-460D-900D-A18909C8EFB9}" destId="{0690EA1F-B32F-4BBA-9E07-760C2C7DD411}" srcOrd="0" destOrd="0" parTransId="{FB7E05D4-B3A2-419F-B3B7-3F802EE1E985}" sibTransId="{A1B795E6-8996-41E6-8823-20EA32F54A2D}"/>
    <dgm:cxn modelId="{1F21B4B8-34BD-45CF-B1D0-159EC493EE3C}" type="presOf" srcId="{0690EA1F-B32F-4BBA-9E07-760C2C7DD411}" destId="{41E37539-B95B-4E1D-BB92-5E2BEC55085C}" srcOrd="0" destOrd="0" presId="urn:microsoft.com/office/officeart/2005/8/layout/radial5"/>
    <dgm:cxn modelId="{5A6594C3-C626-421A-920C-45442835FBAB}" type="presOf" srcId="{A20BBF40-9CD7-4A8B-A96F-CF59FFA85543}" destId="{25C1A0B7-EECF-4BDD-AAA6-E40E12A6470B}" srcOrd="0" destOrd="0" presId="urn:microsoft.com/office/officeart/2005/8/layout/radial5"/>
    <dgm:cxn modelId="{041FBB81-7743-4C0E-9213-081C3CC4C48A}" type="presOf" srcId="{14CD9C36-9423-47C2-99AF-CD2073C0982D}" destId="{FFD42D42-1447-415F-872F-3C5DCEEEADFF}" srcOrd="0" destOrd="0" presId="urn:microsoft.com/office/officeart/2005/8/layout/radial5"/>
    <dgm:cxn modelId="{F82D3D63-F679-4505-8D21-83016150EC6F}" type="presOf" srcId="{FCDB46EB-AD48-4AE9-A26B-8C185445F793}" destId="{6EF4C854-32F8-47D9-AA79-11A1661A30E4}" srcOrd="0" destOrd="0" presId="urn:microsoft.com/office/officeart/2005/8/layout/radial5"/>
    <dgm:cxn modelId="{34E7691B-A2C6-468E-91E7-F86896A44474}" type="presOf" srcId="{85FFF1FC-47B5-405F-B39E-9B21B3B45898}" destId="{88DEE769-2655-4D09-9C72-068EF37EBFE1}" srcOrd="0" destOrd="0" presId="urn:microsoft.com/office/officeart/2005/8/layout/radial5"/>
    <dgm:cxn modelId="{0781F9EE-97DA-4DB8-801B-C7EA9C43EDE2}" type="presOf" srcId="{FAF322EF-4B08-460D-900D-A18909C8EFB9}" destId="{A2EEDB74-7BAC-4BAC-8834-C642E69C481E}" srcOrd="0" destOrd="0" presId="urn:microsoft.com/office/officeart/2005/8/layout/radial5"/>
    <dgm:cxn modelId="{EE34EFB8-238F-42A4-9687-A51DBA7566C8}" type="presOf" srcId="{4987771B-C01D-4BF7-A237-F3C42ED5AB97}" destId="{06BB027B-F8CC-4C80-88D9-5F4B60A9D016}" srcOrd="0" destOrd="0" presId="urn:microsoft.com/office/officeart/2005/8/layout/radial5"/>
    <dgm:cxn modelId="{B47799B8-D4E2-4406-B690-41AADC8D1F0A}" type="presOf" srcId="{1531206F-3895-4B42-931D-5E9EAD65DBB5}" destId="{BA51E36A-1017-43BB-B3DF-8DA912EBC2E7}" srcOrd="0" destOrd="0" presId="urn:microsoft.com/office/officeart/2005/8/layout/radial5"/>
    <dgm:cxn modelId="{489219CC-145D-4645-8F7B-539D78B16504}" type="presOf" srcId="{4CD526E4-BABF-460D-B404-DE8D7B736D32}" destId="{BE5F9439-BBAE-4B44-961D-EEACC0E917A2}" srcOrd="0" destOrd="0" presId="urn:microsoft.com/office/officeart/2005/8/layout/radial5"/>
    <dgm:cxn modelId="{2E00EC63-BFB6-43D1-A354-ECECE03AE5BC}" srcId="{0690EA1F-B32F-4BBA-9E07-760C2C7DD411}" destId="{FCDB46EB-AD48-4AE9-A26B-8C185445F793}" srcOrd="2" destOrd="0" parTransId="{14CD9C36-9423-47C2-99AF-CD2073C0982D}" sibTransId="{24816B8A-B03C-43C0-82E3-3BFA186A0799}"/>
    <dgm:cxn modelId="{4CE66639-CBE4-4C0F-B608-7C0E81017C38}" type="presOf" srcId="{85FFF1FC-47B5-405F-B39E-9B21B3B45898}" destId="{710A8743-17F0-48DD-81F5-8B85E0394D14}" srcOrd="1" destOrd="0" presId="urn:microsoft.com/office/officeart/2005/8/layout/radial5"/>
    <dgm:cxn modelId="{2629397A-4431-4563-A33A-BA1FED8A4244}" srcId="{0690EA1F-B32F-4BBA-9E07-760C2C7DD411}" destId="{4CD526E4-BABF-460D-B404-DE8D7B736D32}" srcOrd="1" destOrd="0" parTransId="{4987771B-C01D-4BF7-A237-F3C42ED5AB97}" sibTransId="{EB6A6B75-5D51-48AA-9BDB-31AC70C33ABB}"/>
    <dgm:cxn modelId="{F02AD677-D3C2-4107-BBF5-DD6C68ADD258}" type="presParOf" srcId="{A2EEDB74-7BAC-4BAC-8834-C642E69C481E}" destId="{41E37539-B95B-4E1D-BB92-5E2BEC55085C}" srcOrd="0" destOrd="0" presId="urn:microsoft.com/office/officeart/2005/8/layout/radial5"/>
    <dgm:cxn modelId="{DF0E9F70-6B0D-4D44-BA4F-D937193CF03C}" type="presParOf" srcId="{A2EEDB74-7BAC-4BAC-8834-C642E69C481E}" destId="{88DEE769-2655-4D09-9C72-068EF37EBFE1}" srcOrd="1" destOrd="0" presId="urn:microsoft.com/office/officeart/2005/8/layout/radial5"/>
    <dgm:cxn modelId="{1257C17B-8C4A-4122-9292-533683792EF1}" type="presParOf" srcId="{88DEE769-2655-4D09-9C72-068EF37EBFE1}" destId="{710A8743-17F0-48DD-81F5-8B85E0394D14}" srcOrd="0" destOrd="0" presId="urn:microsoft.com/office/officeart/2005/8/layout/radial5"/>
    <dgm:cxn modelId="{5CF55FDC-614D-4806-8609-8D9807D0FA44}" type="presParOf" srcId="{A2EEDB74-7BAC-4BAC-8834-C642E69C481E}" destId="{25C1A0B7-EECF-4BDD-AAA6-E40E12A6470B}" srcOrd="2" destOrd="0" presId="urn:microsoft.com/office/officeart/2005/8/layout/radial5"/>
    <dgm:cxn modelId="{22AC521C-E445-487E-A86E-1386C2973164}" type="presParOf" srcId="{A2EEDB74-7BAC-4BAC-8834-C642E69C481E}" destId="{06BB027B-F8CC-4C80-88D9-5F4B60A9D016}" srcOrd="3" destOrd="0" presId="urn:microsoft.com/office/officeart/2005/8/layout/radial5"/>
    <dgm:cxn modelId="{C2644E7C-8A1B-4EC7-8A31-472CC0DC3D1A}" type="presParOf" srcId="{06BB027B-F8CC-4C80-88D9-5F4B60A9D016}" destId="{FFC34FA4-64DF-474C-8698-7665AB0D1376}" srcOrd="0" destOrd="0" presId="urn:microsoft.com/office/officeart/2005/8/layout/radial5"/>
    <dgm:cxn modelId="{512B63AB-3D80-41FD-88A7-2758BCF1C8FB}" type="presParOf" srcId="{A2EEDB74-7BAC-4BAC-8834-C642E69C481E}" destId="{BE5F9439-BBAE-4B44-961D-EEACC0E917A2}" srcOrd="4" destOrd="0" presId="urn:microsoft.com/office/officeart/2005/8/layout/radial5"/>
    <dgm:cxn modelId="{0819321A-B74E-476C-841E-F3CA5C1B0667}" type="presParOf" srcId="{A2EEDB74-7BAC-4BAC-8834-C642E69C481E}" destId="{FFD42D42-1447-415F-872F-3C5DCEEEADFF}" srcOrd="5" destOrd="0" presId="urn:microsoft.com/office/officeart/2005/8/layout/radial5"/>
    <dgm:cxn modelId="{4577D1A6-7A61-435B-86B2-429B5965C7E0}" type="presParOf" srcId="{FFD42D42-1447-415F-872F-3C5DCEEEADFF}" destId="{55EE5007-6A2C-481B-B05E-33BE46128F80}" srcOrd="0" destOrd="0" presId="urn:microsoft.com/office/officeart/2005/8/layout/radial5"/>
    <dgm:cxn modelId="{EA3F81C7-8963-4F57-BFA2-4B140F3FC8A8}" type="presParOf" srcId="{A2EEDB74-7BAC-4BAC-8834-C642E69C481E}" destId="{6EF4C854-32F8-47D9-AA79-11A1661A30E4}" srcOrd="6" destOrd="0" presId="urn:microsoft.com/office/officeart/2005/8/layout/radial5"/>
    <dgm:cxn modelId="{9C91B068-B2F2-4B05-B0BD-4FD856B25433}" type="presParOf" srcId="{A2EEDB74-7BAC-4BAC-8834-C642E69C481E}" destId="{BA51E36A-1017-43BB-B3DF-8DA912EBC2E7}" srcOrd="7" destOrd="0" presId="urn:microsoft.com/office/officeart/2005/8/layout/radial5"/>
    <dgm:cxn modelId="{ECE3F40D-F081-41A6-BCC6-91A24EFE0D59}" type="presParOf" srcId="{BA51E36A-1017-43BB-B3DF-8DA912EBC2E7}" destId="{2FD5A07C-A3D5-453F-A1B3-C46C80B88DFA}" srcOrd="0" destOrd="0" presId="urn:microsoft.com/office/officeart/2005/8/layout/radial5"/>
    <dgm:cxn modelId="{A0A02827-39F6-4ED4-BC49-E391E01CFBA2}" type="presParOf" srcId="{A2EEDB74-7BAC-4BAC-8834-C642E69C481E}" destId="{34FB57C5-7E42-48EA-BCF8-61975C1BC3EB}" srcOrd="8" destOrd="0" presId="urn:microsoft.com/office/officeart/2005/8/layout/radial5"/>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37539-B95B-4E1D-BB92-5E2BEC55085C}">
      <dsp:nvSpPr>
        <dsp:cNvPr id="0" name=""/>
        <dsp:cNvSpPr/>
      </dsp:nvSpPr>
      <dsp:spPr>
        <a:xfrm>
          <a:off x="3874713" y="2236412"/>
          <a:ext cx="1594598" cy="15945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a:t>Chirurgia metabolica</a:t>
          </a:r>
        </a:p>
      </dsp:txBody>
      <dsp:txXfrm>
        <a:off x="4108236" y="2469935"/>
        <a:ext cx="1127552" cy="1127552"/>
      </dsp:txXfrm>
    </dsp:sp>
    <dsp:sp modelId="{88DEE769-2655-4D09-9C72-068EF37EBFE1}">
      <dsp:nvSpPr>
        <dsp:cNvPr id="0" name=""/>
        <dsp:cNvSpPr/>
      </dsp:nvSpPr>
      <dsp:spPr>
        <a:xfrm rot="16200000">
          <a:off x="4503008" y="1656021"/>
          <a:ext cx="338008" cy="5421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4553709" y="1815155"/>
        <a:ext cx="236606" cy="325297"/>
      </dsp:txXfrm>
    </dsp:sp>
    <dsp:sp modelId="{25C1A0B7-EECF-4BDD-AAA6-E40E12A6470B}">
      <dsp:nvSpPr>
        <dsp:cNvPr id="0" name=""/>
        <dsp:cNvSpPr/>
      </dsp:nvSpPr>
      <dsp:spPr>
        <a:xfrm>
          <a:off x="3874713" y="4062"/>
          <a:ext cx="1594598" cy="15945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a:t>Neurochirurgia</a:t>
          </a:r>
        </a:p>
        <a:p>
          <a:pPr lvl="0" algn="ctr" defTabSz="488950">
            <a:lnSpc>
              <a:spcPct val="90000"/>
            </a:lnSpc>
            <a:spcBef>
              <a:spcPct val="0"/>
            </a:spcBef>
            <a:spcAft>
              <a:spcPct val="35000"/>
            </a:spcAft>
          </a:pPr>
          <a:r>
            <a:rPr lang="it-IT" sz="1100" kern="1200" dirty="0"/>
            <a:t>Neurologia</a:t>
          </a:r>
        </a:p>
      </dsp:txBody>
      <dsp:txXfrm>
        <a:off x="4108236" y="237585"/>
        <a:ext cx="1127552" cy="1127552"/>
      </dsp:txXfrm>
    </dsp:sp>
    <dsp:sp modelId="{06BB027B-F8CC-4C80-88D9-5F4B60A9D016}">
      <dsp:nvSpPr>
        <dsp:cNvPr id="0" name=""/>
        <dsp:cNvSpPr/>
      </dsp:nvSpPr>
      <dsp:spPr>
        <a:xfrm>
          <a:off x="5609617" y="2762630"/>
          <a:ext cx="338008" cy="5421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5609617" y="2871063"/>
        <a:ext cx="236606" cy="325297"/>
      </dsp:txXfrm>
    </dsp:sp>
    <dsp:sp modelId="{BE5F9439-BBAE-4B44-961D-EEACC0E917A2}">
      <dsp:nvSpPr>
        <dsp:cNvPr id="0" name=""/>
        <dsp:cNvSpPr/>
      </dsp:nvSpPr>
      <dsp:spPr>
        <a:xfrm>
          <a:off x="6107063" y="2236412"/>
          <a:ext cx="1594598" cy="159459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a:t>Ortopedia</a:t>
          </a:r>
        </a:p>
        <a:p>
          <a:pPr lvl="0" algn="ctr" defTabSz="488950">
            <a:lnSpc>
              <a:spcPct val="90000"/>
            </a:lnSpc>
            <a:spcBef>
              <a:spcPct val="0"/>
            </a:spcBef>
            <a:spcAft>
              <a:spcPct val="35000"/>
            </a:spcAft>
          </a:pPr>
          <a:r>
            <a:rPr lang="it-IT" sz="1100" kern="1200" dirty="0"/>
            <a:t>Chirurgia vascolare</a:t>
          </a:r>
        </a:p>
      </dsp:txBody>
      <dsp:txXfrm>
        <a:off x="6340586" y="2469935"/>
        <a:ext cx="1127552" cy="1127552"/>
      </dsp:txXfrm>
    </dsp:sp>
    <dsp:sp modelId="{FFD42D42-1447-415F-872F-3C5DCEEEADFF}">
      <dsp:nvSpPr>
        <dsp:cNvPr id="0" name=""/>
        <dsp:cNvSpPr/>
      </dsp:nvSpPr>
      <dsp:spPr>
        <a:xfrm rot="5400000">
          <a:off x="4503008" y="3869239"/>
          <a:ext cx="338008" cy="5421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4553709" y="3926971"/>
        <a:ext cx="236606" cy="325297"/>
      </dsp:txXfrm>
    </dsp:sp>
    <dsp:sp modelId="{6EF4C854-32F8-47D9-AA79-11A1661A30E4}">
      <dsp:nvSpPr>
        <dsp:cNvPr id="0" name=""/>
        <dsp:cNvSpPr/>
      </dsp:nvSpPr>
      <dsp:spPr>
        <a:xfrm>
          <a:off x="3874713" y="4468763"/>
          <a:ext cx="1594598" cy="159459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a:t>Cardiologia</a:t>
          </a:r>
        </a:p>
        <a:p>
          <a:pPr lvl="0" algn="ctr" defTabSz="488950">
            <a:lnSpc>
              <a:spcPct val="90000"/>
            </a:lnSpc>
            <a:spcBef>
              <a:spcPct val="0"/>
            </a:spcBef>
            <a:spcAft>
              <a:spcPct val="35000"/>
            </a:spcAft>
          </a:pPr>
          <a:r>
            <a:rPr lang="it-IT" sz="1100" kern="1200" dirty="0"/>
            <a:t>Cardiochirurgia</a:t>
          </a:r>
        </a:p>
      </dsp:txBody>
      <dsp:txXfrm>
        <a:off x="4108236" y="4702286"/>
        <a:ext cx="1127552" cy="1127552"/>
      </dsp:txXfrm>
    </dsp:sp>
    <dsp:sp modelId="{BA51E36A-1017-43BB-B3DF-8DA912EBC2E7}">
      <dsp:nvSpPr>
        <dsp:cNvPr id="0" name=""/>
        <dsp:cNvSpPr/>
      </dsp:nvSpPr>
      <dsp:spPr>
        <a:xfrm rot="10800000">
          <a:off x="3396399" y="2762630"/>
          <a:ext cx="338008" cy="5421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10800000">
        <a:off x="3497801" y="2871063"/>
        <a:ext cx="236606" cy="325297"/>
      </dsp:txXfrm>
    </dsp:sp>
    <dsp:sp modelId="{34FB57C5-7E42-48EA-BCF8-61975C1BC3EB}">
      <dsp:nvSpPr>
        <dsp:cNvPr id="0" name=""/>
        <dsp:cNvSpPr/>
      </dsp:nvSpPr>
      <dsp:spPr>
        <a:xfrm>
          <a:off x="1642363" y="2236412"/>
          <a:ext cx="1594598" cy="159459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a:t>Gastroenterologia</a:t>
          </a:r>
        </a:p>
        <a:p>
          <a:pPr lvl="0" algn="ctr" defTabSz="488950">
            <a:lnSpc>
              <a:spcPct val="90000"/>
            </a:lnSpc>
            <a:spcBef>
              <a:spcPct val="0"/>
            </a:spcBef>
            <a:spcAft>
              <a:spcPct val="35000"/>
            </a:spcAft>
          </a:pPr>
          <a:r>
            <a:rPr lang="it-IT" sz="1100" kern="1200" dirty="0"/>
            <a:t>Diabetologia</a:t>
          </a:r>
        </a:p>
        <a:p>
          <a:pPr lvl="0" algn="ctr" defTabSz="488950">
            <a:lnSpc>
              <a:spcPct val="90000"/>
            </a:lnSpc>
            <a:spcBef>
              <a:spcPct val="0"/>
            </a:spcBef>
            <a:spcAft>
              <a:spcPct val="35000"/>
            </a:spcAft>
          </a:pPr>
          <a:r>
            <a:rPr lang="it-IT" sz="1100" kern="1200" dirty="0"/>
            <a:t>Oncologia</a:t>
          </a:r>
        </a:p>
      </dsp:txBody>
      <dsp:txXfrm>
        <a:off x="1875886" y="2469935"/>
        <a:ext cx="1127552" cy="11275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C5CDC3A-AEFB-4DB5-BABA-1FE3234B9F09}"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100051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5CDC3A-AEFB-4DB5-BABA-1FE3234B9F09}"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232737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5CDC3A-AEFB-4DB5-BABA-1FE3234B9F09}"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85677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5CDC3A-AEFB-4DB5-BABA-1FE3234B9F09}"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11511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CC5CDC3A-AEFB-4DB5-BABA-1FE3234B9F09}" type="datetimeFigureOut">
              <a:rPr lang="it-IT" smtClean="0"/>
              <a:t>08/04/2024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133691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C5CDC3A-AEFB-4DB5-BABA-1FE3234B9F09}" type="datetimeFigureOut">
              <a:rPr lang="it-IT" smtClean="0"/>
              <a:t>08/04/2024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27868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C5CDC3A-AEFB-4DB5-BABA-1FE3234B9F09}" type="datetimeFigureOut">
              <a:rPr lang="it-IT" smtClean="0"/>
              <a:t>08/04/2024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6975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C5CDC3A-AEFB-4DB5-BABA-1FE3234B9F09}" type="datetimeFigureOut">
              <a:rPr lang="it-IT" smtClean="0"/>
              <a:t>08/04/2024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342247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5CDC3A-AEFB-4DB5-BABA-1FE3234B9F09}" type="datetimeFigureOut">
              <a:rPr lang="it-IT" smtClean="0"/>
              <a:t>08/04/2024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60012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C5CDC3A-AEFB-4DB5-BABA-1FE3234B9F09}" type="datetimeFigureOut">
              <a:rPr lang="it-IT" smtClean="0"/>
              <a:t>08/04/2024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94394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C5CDC3A-AEFB-4DB5-BABA-1FE3234B9F09}" type="datetimeFigureOut">
              <a:rPr lang="it-IT" smtClean="0"/>
              <a:t>08/04/2024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C8B07F-8768-4B47-8C5F-A4AA060216DE}" type="slidenum">
              <a:rPr lang="it-IT" smtClean="0"/>
              <a:t>‹N›</a:t>
            </a:fld>
            <a:endParaRPr lang="it-IT"/>
          </a:p>
        </p:txBody>
      </p:sp>
    </p:spTree>
    <p:extLst>
      <p:ext uri="{BB962C8B-B14F-4D97-AF65-F5344CB8AC3E}">
        <p14:creationId xmlns:p14="http://schemas.microsoft.com/office/powerpoint/2010/main" val="406230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CDC3A-AEFB-4DB5-BABA-1FE3234B9F09}" type="datetimeFigureOut">
              <a:rPr lang="it-IT" smtClean="0"/>
              <a:t>08/04/2024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8B07F-8768-4B47-8C5F-A4AA060216DE}" type="slidenum">
              <a:rPr lang="it-IT" smtClean="0"/>
              <a:t>‹N›</a:t>
            </a:fld>
            <a:endParaRPr lang="it-IT"/>
          </a:p>
        </p:txBody>
      </p:sp>
    </p:spTree>
    <p:extLst>
      <p:ext uri="{BB962C8B-B14F-4D97-AF65-F5344CB8AC3E}">
        <p14:creationId xmlns:p14="http://schemas.microsoft.com/office/powerpoint/2010/main" val="313942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creativecommons.org/licenses/by-sa/3.0/" TargetMode="External"/><Relationship Id="rId7" Type="http://schemas.openxmlformats.org/officeDocument/2006/relationships/image" Target="../media/image2.jpeg"/><Relationship Id="rId2" Type="http://schemas.openxmlformats.org/officeDocument/2006/relationships/hyperlink" Target="https://en.wikipedia.org/wiki/Province_of_Terni" TargetMode="External"/><Relationship Id="rId1" Type="http://schemas.openxmlformats.org/officeDocument/2006/relationships/slideLayout" Target="../slideLayouts/slideLayout1.xml"/><Relationship Id="rId6" Type="http://schemas.openxmlformats.org/officeDocument/2006/relationships/hyperlink" Target="https://www.sicob.org/nazionale_2020_milano/login.aspx?page=ar_video_ed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2" name="Rectangle 1102">
            <a:extLst>
              <a:ext uri="{FF2B5EF4-FFF2-40B4-BE49-F238E27FC236}">
                <a16:creationId xmlns:a16="http://schemas.microsoft.com/office/drawing/2014/main" id="{55666830-9A19-4E01-8505-D6C7F9AC56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13" name="Freeform: Shape 1104">
            <a:extLst>
              <a:ext uri="{FF2B5EF4-FFF2-40B4-BE49-F238E27FC236}">
                <a16:creationId xmlns:a16="http://schemas.microsoft.com/office/drawing/2014/main" id="{AE9FC877-7FB6-4D22-9988-35420644E2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14" name="Freeform: Shape 1106">
            <a:extLst>
              <a:ext uri="{FF2B5EF4-FFF2-40B4-BE49-F238E27FC236}">
                <a16:creationId xmlns:a16="http://schemas.microsoft.com/office/drawing/2014/main" id="{E41809D1-F12E-46BB-B804-5F209D325E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481029" y="1026906"/>
            <a:ext cx="4202876" cy="3204134"/>
          </a:xfrm>
        </p:spPr>
        <p:txBody>
          <a:bodyPr anchor="b">
            <a:normAutofit/>
          </a:bodyPr>
          <a:lstStyle/>
          <a:p>
            <a:pPr algn="l"/>
            <a:r>
              <a:rPr lang="it-IT" sz="2800" b="1" dirty="0">
                <a:solidFill>
                  <a:srgbClr val="FF0000"/>
                </a:solidFill>
              </a:rPr>
              <a:t>La chirurgia </a:t>
            </a:r>
            <a:r>
              <a:rPr lang="it-IT" sz="2800" b="1" dirty="0" err="1">
                <a:solidFill>
                  <a:srgbClr val="FF0000"/>
                </a:solidFill>
              </a:rPr>
              <a:t>bariatrica</a:t>
            </a:r>
            <a:r>
              <a:rPr lang="it-IT" sz="2800" b="1" dirty="0">
                <a:solidFill>
                  <a:srgbClr val="FF0000"/>
                </a:solidFill>
              </a:rPr>
              <a:t> e l’impatto sul calo ponderale</a:t>
            </a:r>
            <a:r>
              <a:rPr lang="it-IT" sz="2800" dirty="0"/>
              <a:t/>
            </a:r>
            <a:br>
              <a:rPr lang="it-IT" sz="2800" dirty="0"/>
            </a:br>
            <a:r>
              <a:rPr lang="it-IT" sz="2800" dirty="0"/>
              <a:t/>
            </a:r>
            <a:br>
              <a:rPr lang="it-IT" sz="2800" dirty="0"/>
            </a:br>
            <a:r>
              <a:rPr lang="it-IT" sz="1200" b="1" i="1" dirty="0"/>
              <a:t>Domenico Di </a:t>
            </a:r>
            <a:r>
              <a:rPr lang="it-IT" sz="1200" b="1" i="1" dirty="0" smtClean="0"/>
              <a:t>Nardo</a:t>
            </a:r>
            <a:br>
              <a:rPr lang="it-IT" sz="1200" b="1" i="1" dirty="0" smtClean="0"/>
            </a:br>
            <a:r>
              <a:rPr lang="it-IT" sz="1200" b="1" i="1" dirty="0"/>
              <a:t/>
            </a:r>
            <a:br>
              <a:rPr lang="it-IT" sz="1200" b="1" i="1" dirty="0"/>
            </a:br>
            <a:r>
              <a:rPr lang="it-IT" sz="1200" b="1" dirty="0"/>
              <a:t>Chirurgia Digestiva e d’Urgenza</a:t>
            </a:r>
            <a:br>
              <a:rPr lang="it-IT" sz="1200" b="1" dirty="0"/>
            </a:br>
            <a:r>
              <a:rPr lang="it-IT" sz="1200" b="1" dirty="0"/>
              <a:t>Azienda Ospedaliera Santa Maria di Terni</a:t>
            </a:r>
            <a:br>
              <a:rPr lang="it-IT" sz="1200" b="1" dirty="0"/>
            </a:br>
            <a:r>
              <a:rPr lang="it-IT" sz="1200" b="1" dirty="0"/>
              <a:t>Direttore: Dr. G. D. </a:t>
            </a:r>
            <a:r>
              <a:rPr lang="it-IT" sz="1200" b="1" dirty="0" err="1"/>
              <a:t>Tebala</a:t>
            </a:r>
            <a:r>
              <a:rPr lang="it-IT" sz="2000" b="1" dirty="0"/>
              <a:t/>
            </a:r>
            <a:br>
              <a:rPr lang="it-IT" sz="2000" b="1" dirty="0"/>
            </a:br>
            <a:r>
              <a:rPr lang="it-IT" sz="1900" dirty="0"/>
              <a:t/>
            </a:r>
            <a:br>
              <a:rPr lang="it-IT" sz="1900" dirty="0"/>
            </a:br>
            <a:endParaRPr lang="it-IT" sz="1900" dirty="0"/>
          </a:p>
        </p:txBody>
      </p:sp>
      <p:sp>
        <p:nvSpPr>
          <p:cNvPr id="1115" name="Rectangle 1108">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1" name="Rectangle 1110">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FC9B923F-C508-46E3-2B15-7C661AF7A7A5}"/>
              </a:ext>
            </a:extLst>
          </p:cNvPr>
          <p:cNvSpPr txBox="1"/>
          <p:nvPr/>
        </p:nvSpPr>
        <p:spPr>
          <a:xfrm>
            <a:off x="9511459" y="6657945"/>
            <a:ext cx="268054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2" tooltip="https://en.wikipedia.org/wiki/Province_of_Terni">
                  <a:extLst>
                    <a:ext uri="{A12FA001-AC4F-418D-AE19-62706E023703}">
                      <ahyp:hlinkClr xmlns=""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3" tooltip="https://creativecommons.org/licenses/by-sa/3.0/">
                  <a:extLst>
                    <a:ext uri="{A12FA001-AC4F-418D-AE19-62706E023703}">
                      <ahyp:hlinkClr xmlns="" xmlns:ahyp="http://schemas.microsoft.com/office/drawing/2018/hyperlinkcolor" val="tx"/>
                    </a:ext>
                  </a:extLst>
                </a:hlinkClick>
              </a:rPr>
              <a:t>CC BY-SA</a:t>
            </a:r>
            <a:endParaRPr lang="it-IT" sz="700">
              <a:solidFill>
                <a:srgbClr val="FFFFFF"/>
              </a:solidFill>
            </a:endParaRPr>
          </a:p>
        </p:txBody>
      </p:sp>
      <p:pic>
        <p:nvPicPr>
          <p:cNvPr id="4" name="Immagine 3">
            <a:extLst>
              <a:ext uri="{FF2B5EF4-FFF2-40B4-BE49-F238E27FC236}">
                <a16:creationId xmlns:a16="http://schemas.microsoft.com/office/drawing/2014/main" id="{CD628E59-39AC-D340-3BDE-F615964F63B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378404" y="5121868"/>
            <a:ext cx="2204063" cy="922630"/>
          </a:xfrm>
          <a:prstGeom prst="rect">
            <a:avLst/>
          </a:prstGeom>
        </p:spPr>
      </p:pic>
      <p:pic>
        <p:nvPicPr>
          <p:cNvPr id="7" name="Picture 2" descr="CI FACCIAMO UNA CORSETTA? - MOOVE - Centro Medico Riabilitativo |  Fisioterapia e personal training a Cesenatico">
            <a:extLst>
              <a:ext uri="{FF2B5EF4-FFF2-40B4-BE49-F238E27FC236}">
                <a16:creationId xmlns:a16="http://schemas.microsoft.com/office/drawing/2014/main" id="{5050416C-098F-7592-86B3-5BFCE5B616A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925"/>
          <a:stretch/>
        </p:blipFill>
        <p:spPr bwMode="auto">
          <a:xfrm>
            <a:off x="2582467" y="5067058"/>
            <a:ext cx="1996472" cy="16909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otrebbe essere un'immagine raffigurante il seguente testo &quot;XXXII CONGRESSO NAZIONALE SICOB 23 23-2 MAGGIO 2024 GIARDINI NAXOS ..........&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9751" y="671"/>
            <a:ext cx="6857329" cy="685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1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DA2E7C1E-2B5A-4BBA-AE51-1CD8C19309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Rectangle 6">
            <a:extLst>
              <a:ext uri="{FF2B5EF4-FFF2-40B4-BE49-F238E27FC236}">
                <a16:creationId xmlns:a16="http://schemas.microsoft.com/office/drawing/2014/main" id="{43DF76B1-5174-4FAF-9D19-FFEE984268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The Impact of Bariatric Surgery on Diverticulitis Outcomes and Risk of  Recurrent Hospitalizations in Adults with Clinically Severe Obesity |  SpringerLink"/>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4144" y="914400"/>
            <a:ext cx="9287512"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89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3" name="Rectangle 13322">
            <a:extLst>
              <a:ext uri="{FF2B5EF4-FFF2-40B4-BE49-F238E27FC236}">
                <a16:creationId xmlns:a16="http://schemas.microsoft.com/office/drawing/2014/main" id="{3B47FC9C-2ED3-4100-A4EF-E8CDFEE106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6" name="Picture 4" descr="Pharma Health Institute - Patologie dermatologiche genit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555625"/>
            <a:ext cx="3970338" cy="2357438"/>
          </a:xfrm>
          <a:prstGeom prst="rect">
            <a:avLst/>
          </a:prstGeom>
          <a:extLst>
            <a:ext uri="{909E8E84-426E-40DD-AFC4-6F175D3DCCD1}">
              <a14:hiddenFill xmlns:a14="http://schemas.microsoft.com/office/drawing/2010/main">
                <a:solidFill>
                  <a:srgbClr val="FFFFFF"/>
                </a:solidFill>
              </a14:hiddenFill>
            </a:ext>
          </a:extLst>
        </p:spPr>
      </p:pic>
      <p:pic>
        <p:nvPicPr>
          <p:cNvPr id="13318" name="Picture 6" descr="Surgery for Obesity and Related Dise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063" y="2982913"/>
            <a:ext cx="3970338" cy="2201863"/>
          </a:xfrm>
          <a:prstGeom prst="rect">
            <a:avLst/>
          </a:prstGeom>
          <a:extLst>
            <a:ext uri="{909E8E84-426E-40DD-AFC4-6F175D3DCCD1}">
              <a14:hiddenFill xmlns:a14="http://schemas.microsoft.com/office/drawing/2010/main">
                <a:solidFill>
                  <a:srgbClr val="FFFFFF"/>
                </a:solidFill>
              </a14:hiddenFill>
            </a:ext>
          </a:extLst>
        </p:spPr>
      </p:pic>
      <p:pic>
        <p:nvPicPr>
          <p:cNvPr id="13314" name="Picture 2" descr="PDF) The Impact of Bariatric Surgery on Menstrual Abnormalities—a Cross-Sectional  Study"/>
          <p:cNvPicPr>
            <a:picLocks noChangeAspect="1" noChangeArrowheads="1"/>
          </p:cNvPicPr>
          <p:nvPr/>
        </p:nvPicPr>
        <p:blipFill rotWithShape="1">
          <a:blip r:embed="rId4">
            <a:extLst>
              <a:ext uri="{28A0092B-C50C-407E-A947-70E740481C1C}">
                <a14:useLocalDpi xmlns:a14="http://schemas.microsoft.com/office/drawing/2010/main" val="0"/>
              </a:ext>
            </a:extLst>
          </a:blip>
          <a:srcRect b="43002"/>
          <a:stretch/>
        </p:blipFill>
        <p:spPr bwMode="auto">
          <a:xfrm>
            <a:off x="5048250" y="555625"/>
            <a:ext cx="6134100" cy="4629150"/>
          </a:xfrm>
          <a:prstGeom prst="rect">
            <a:avLst/>
          </a:prstGeom>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Disturbi della sfera genitale femminile</a:t>
            </a:r>
          </a:p>
        </p:txBody>
      </p:sp>
    </p:spTree>
    <p:extLst>
      <p:ext uri="{BB962C8B-B14F-4D97-AF65-F5344CB8AC3E}">
        <p14:creationId xmlns:p14="http://schemas.microsoft.com/office/powerpoint/2010/main" val="130669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9" name="Rectangle 22538">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1" name="Rectangle 22540">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4" name="Picture 6" descr="Impact of Bariatric Surgery on Male Sexual Health: a Prospective Study |  SpringerLink"/>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90224" y="643467"/>
            <a:ext cx="1061155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3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ounded Rectangle 26">
            <a:extLst>
              <a:ext uri="{FF2B5EF4-FFF2-40B4-BE49-F238E27FC236}">
                <a16:creationId xmlns:a16="http://schemas.microsoft.com/office/drawing/2014/main" id="{6A507CAB-6FAD-4543-BAF2-DD9DD2970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4" y="640080"/>
            <a:ext cx="4809175"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Schematic diagram showing the impact of bariatric Surgery on the epigenetics of patients with obesity and T2DM. (A) Bariatric surgery significantly inhibits the alteration of DNA methylation and restores the altered epigenetic profiles to non-obese levels in patients with metabolic disorders. (B) Additionally, surgery-induced weight loss inhibits the heritability of the disorder by the next generation by altering the epigenetic profiles."/>
          <p:cNvPicPr>
            <a:picLocks noChangeAspect="1" noChangeArrowheads="1"/>
          </p:cNvPicPr>
          <p:nvPr/>
        </p:nvPicPr>
        <p:blipFill rotWithShape="1">
          <a:blip r:embed="rId2">
            <a:extLst>
              <a:ext uri="{28A0092B-C50C-407E-A947-70E740481C1C}">
                <a14:useLocalDpi xmlns:a14="http://schemas.microsoft.com/office/drawing/2010/main" val="0"/>
              </a:ext>
            </a:extLst>
          </a:blip>
          <a:srcRect l="553" r="4861" b="3"/>
          <a:stretch/>
        </p:blipFill>
        <p:spPr bwMode="auto">
          <a:xfrm>
            <a:off x="811051" y="804661"/>
            <a:ext cx="4480560" cy="52486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7924799" y="3029569"/>
            <a:ext cx="3810811" cy="79883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t>Epigenetica</a:t>
            </a:r>
            <a:r>
              <a:rPr lang="en-US" sz="2000" dirty="0"/>
              <a:t> e </a:t>
            </a:r>
            <a:r>
              <a:rPr lang="en-US" sz="2000" dirty="0" err="1"/>
              <a:t>disturbi</a:t>
            </a:r>
            <a:r>
              <a:rPr lang="en-US" sz="2000" dirty="0"/>
              <a:t> </a:t>
            </a:r>
            <a:r>
              <a:rPr lang="en-US" sz="2000" dirty="0" err="1"/>
              <a:t>ereditari</a:t>
            </a:r>
            <a:endParaRPr lang="en-US" sz="2000" dirty="0"/>
          </a:p>
        </p:txBody>
      </p:sp>
    </p:spTree>
    <p:extLst>
      <p:ext uri="{BB962C8B-B14F-4D97-AF65-F5344CB8AC3E}">
        <p14:creationId xmlns:p14="http://schemas.microsoft.com/office/powerpoint/2010/main" val="51312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Systematic Review and Meta-Analysis of the Impact of Bariatric Surgery on  Lower Urinary Tract Symptoms in Males | Springer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473" y="717618"/>
            <a:ext cx="5512600" cy="296302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ause del bisogno frequente di urinare - Igea Sant Antim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5351" y="3586297"/>
            <a:ext cx="5211544" cy="2644860"/>
          </a:xfrm>
          <a:prstGeom prst="rect">
            <a:avLst/>
          </a:prstGeom>
          <a:noFill/>
          <a:extLst>
            <a:ext uri="{909E8E84-426E-40DD-AFC4-6F175D3DCCD1}">
              <a14:hiddenFill xmlns:a14="http://schemas.microsoft.com/office/drawing/2010/main">
                <a:solidFill>
                  <a:srgbClr val="FFFFFF"/>
                </a:solidFill>
              </a14:hiddenFill>
            </a:ext>
          </a:extLst>
        </p:spPr>
      </p:pic>
      <p:sp>
        <p:nvSpPr>
          <p:cNvPr id="11275" name="Right Triangle 11274">
            <a:extLst>
              <a:ext uri="{FF2B5EF4-FFF2-40B4-BE49-F238E27FC236}">
                <a16:creationId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7" name="Rectangle 11276">
            <a:extLst>
              <a:ext uri="{FF2B5EF4-FFF2-40B4-BE49-F238E27FC236}">
                <a16:creationId xmlns:a16="http://schemas.microsoft.com/office/drawing/2014/main" id="{086A5A31-B10A-4793-84D4-D785959AE5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6889832" y="2998278"/>
            <a:ext cx="3709743" cy="195938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Disturbi del tratto urinario</a:t>
            </a:r>
          </a:p>
        </p:txBody>
      </p:sp>
    </p:spTree>
    <p:extLst>
      <p:ext uri="{BB962C8B-B14F-4D97-AF65-F5344CB8AC3E}">
        <p14:creationId xmlns:p14="http://schemas.microsoft.com/office/powerpoint/2010/main" val="6386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AF2A46FC-A8BE-4771-BE51-D9123E9185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The Impact of Bariatric Surgery on Renal Function: a Retrospective Analysis  of Short-Term Outcomes | SpringerLink"/>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26"/>
          <a:stretch/>
        </p:blipFill>
        <p:spPr bwMode="auto">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5" name="Rectangle 16394">
            <a:extLst>
              <a:ext uri="{FF2B5EF4-FFF2-40B4-BE49-F238E27FC236}">
                <a16:creationId xmlns:a16="http://schemas.microsoft.com/office/drawing/2014/main" id="{7C98A213-5994-475E-B327-DC6EC27FBA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a:t>Disturbi neurochirurgici</a:t>
            </a:r>
          </a:p>
        </p:txBody>
      </p:sp>
      <p:sp>
        <p:nvSpPr>
          <p:cNvPr id="16397" name="sketch line">
            <a:extLst>
              <a:ext uri="{FF2B5EF4-FFF2-40B4-BE49-F238E27FC236}">
                <a16:creationId xmlns:a16="http://schemas.microsoft.com/office/drawing/2014/main" id="{4B030A0D-0DAD-4A99-89BB-419527D6A6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PDF) The Health Economic Evaluation of Bariatric Surgery Versus a Community  Weight Management Intervention Analysis from the Idiopathic Intracranial  Hypertension Weight Trial (IIH:WT)"/>
          <p:cNvPicPr>
            <a:picLocks noChangeAspect="1" noChangeArrowheads="1"/>
          </p:cNvPicPr>
          <p:nvPr/>
        </p:nvPicPr>
        <p:blipFill rotWithShape="1">
          <a:blip r:embed="rId2">
            <a:extLst>
              <a:ext uri="{28A0092B-C50C-407E-A947-70E740481C1C}">
                <a14:useLocalDpi xmlns:a14="http://schemas.microsoft.com/office/drawing/2010/main" val="0"/>
              </a:ext>
            </a:extLst>
          </a:blip>
          <a:srcRect t="11134" b="45937"/>
          <a:stretch/>
        </p:blipFill>
        <p:spPr bwMode="auto">
          <a:xfrm>
            <a:off x="292608" y="2913889"/>
            <a:ext cx="3758184" cy="264609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ow Losing Weight Can Help Reduce Back Pain | Excel Chiropractic"/>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5985" y="2619784"/>
            <a:ext cx="2700030" cy="360004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bernarsi il cervello per tornare nel futuro post crisi. Investimento  genial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41208" y="3372211"/>
            <a:ext cx="3758184" cy="209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0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9" name="Rectangle 15368">
            <a:extLst>
              <a:ext uri="{FF2B5EF4-FFF2-40B4-BE49-F238E27FC236}">
                <a16:creationId xmlns:a16="http://schemas.microsoft.com/office/drawing/2014/main" id="{F0087D53-9295-4463-AAE4-D5C626046E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Breast cancer</a:t>
            </a:r>
          </a:p>
        </p:txBody>
      </p:sp>
      <p:pic>
        <p:nvPicPr>
          <p:cNvPr id="15364" name="Picture 4" descr="The weight of obesity in breast cancer progression and metastasis: Clinical  and molecular perspectives - ScienceDirec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667603"/>
            <a:ext cx="5614416" cy="320021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he effect of bariatric surgery on breast cancer incidence and  characteristics: A meta-analysis and systematic review - ScienceDir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681029"/>
            <a:ext cx="5614416" cy="3173365"/>
          </a:xfrm>
          <a:prstGeom prst="rect">
            <a:avLst/>
          </a:prstGeom>
          <a:noFill/>
          <a:extLst>
            <a:ext uri="{909E8E84-426E-40DD-AFC4-6F175D3DCCD1}">
              <a14:hiddenFill xmlns:a14="http://schemas.microsoft.com/office/drawing/2010/main">
                <a:solidFill>
                  <a:srgbClr val="FFFFFF"/>
                </a:solidFill>
              </a14:hiddenFill>
            </a:ext>
          </a:extLst>
        </p:spPr>
      </p:pic>
      <p:sp>
        <p:nvSpPr>
          <p:cNvPr id="15371"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75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7" name="Rectangle 14346">
            <a:extLst>
              <a:ext uri="{FF2B5EF4-FFF2-40B4-BE49-F238E27FC236}">
                <a16:creationId xmlns:a16="http://schemas.microsoft.com/office/drawing/2014/main" id="{53F29798-D584-4792-9B62-3F5F5C36D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Cancer risk after bariatric surgery — is colorectal cancer a special case?  | Nature Reviews Gastroenterology &amp; Hepa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1844675"/>
            <a:ext cx="5753100" cy="4449763"/>
          </a:xfrm>
          <a:prstGeom prst="rect">
            <a:avLst/>
          </a:prstGeom>
          <a:extLst>
            <a:ext uri="{909E8E84-426E-40DD-AFC4-6F175D3DCCD1}">
              <a14:hiddenFill xmlns:a14="http://schemas.microsoft.com/office/drawing/2010/main">
                <a:solidFill>
                  <a:srgbClr val="FFFFFF"/>
                </a:solidFill>
              </a14:hiddenFill>
            </a:ext>
          </a:extLst>
        </p:spPr>
      </p:pic>
      <p:pic>
        <p:nvPicPr>
          <p:cNvPr id="14340" name="Picture 4" descr="PDF) Biomarkers of Colorectal Cancer Risk Decrease 6 months After Roux-en-Y Gastric  Bypass Surgery"/>
          <p:cNvPicPr>
            <a:picLocks noChangeAspect="1" noChangeArrowheads="1"/>
          </p:cNvPicPr>
          <p:nvPr/>
        </p:nvPicPr>
        <p:blipFill rotWithShape="1">
          <a:blip r:embed="rId3">
            <a:extLst>
              <a:ext uri="{28A0092B-C50C-407E-A947-70E740481C1C}">
                <a14:useLocalDpi xmlns:a14="http://schemas.microsoft.com/office/drawing/2010/main" val="0"/>
              </a:ext>
            </a:extLst>
          </a:blip>
          <a:srcRect b="66386"/>
          <a:stretch/>
        </p:blipFill>
        <p:spPr bwMode="auto">
          <a:xfrm>
            <a:off x="6727825" y="1844675"/>
            <a:ext cx="4559300" cy="1916113"/>
          </a:xfrm>
          <a:prstGeom prst="rect">
            <a:avLst/>
          </a:prstGeom>
          <a:extLst>
            <a:ext uri="{909E8E84-426E-40DD-AFC4-6F175D3DCCD1}">
              <a14:hiddenFill xmlns:a14="http://schemas.microsoft.com/office/drawing/2010/main">
                <a:solidFill>
                  <a:srgbClr val="FFFFFF"/>
                </a:solidFill>
              </a14:hiddenFill>
            </a:ext>
          </a:extLst>
        </p:spPr>
      </p:pic>
      <p:pic>
        <p:nvPicPr>
          <p:cNvPr id="14342" name="Picture 6" descr="Colorectal Cancer Risk Is Impacted by Sex and Type of Surgery After Bariatric  Surgery | Springer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7825" y="3832225"/>
            <a:ext cx="4559300" cy="2462213"/>
          </a:xfrm>
          <a:prstGeom prst="rect">
            <a:avLst/>
          </a:prstGeom>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a:solidFill>
                  <a:schemeClr val="tx1"/>
                </a:solidFill>
                <a:latin typeface="+mj-lt"/>
                <a:ea typeface="+mj-ea"/>
                <a:cs typeface="+mj-cs"/>
              </a:rPr>
              <a:t>Cancer risk after bariatric surgery: colorectal cancer</a:t>
            </a:r>
          </a:p>
        </p:txBody>
      </p:sp>
    </p:spTree>
    <p:extLst>
      <p:ext uri="{BB962C8B-B14F-4D97-AF65-F5344CB8AC3E}">
        <p14:creationId xmlns:p14="http://schemas.microsoft.com/office/powerpoint/2010/main" val="249781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A2E7C1E-2B5A-4BBA-AE51-1CD8C19309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6">
            <a:extLst>
              <a:ext uri="{FF2B5EF4-FFF2-40B4-BE49-F238E27FC236}">
                <a16:creationId xmlns:a16="http://schemas.microsoft.com/office/drawing/2014/main" id="{43DF76B1-5174-4FAF-9D19-FFEE984268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hetan D Parmar (@drcdparmar) / Twit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1009" y="914400"/>
            <a:ext cx="6973781"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9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B47FC9C-2ED3-4100-A4EF-E8CDFEE106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Why Weight Loss Surgery Works When Diets Don't - The New York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976313"/>
            <a:ext cx="5754688" cy="3786188"/>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Metabolic Surgery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976313"/>
            <a:ext cx="5075238" cy="3786188"/>
          </a:xfrm>
          <a:prstGeom prst="rect">
            <a:avLst/>
          </a:prstGeom>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The impact of bariatric surgery</a:t>
            </a:r>
          </a:p>
        </p:txBody>
      </p:sp>
    </p:spTree>
    <p:extLst>
      <p:ext uri="{BB962C8B-B14F-4D97-AF65-F5344CB8AC3E}">
        <p14:creationId xmlns:p14="http://schemas.microsoft.com/office/powerpoint/2010/main" val="234304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7" name="Rectangle 19466">
            <a:extLst>
              <a:ext uri="{FF2B5EF4-FFF2-40B4-BE49-F238E27FC236}">
                <a16:creationId xmlns:a16="http://schemas.microsoft.com/office/drawing/2014/main" id="{87E5499B-AC4D-4A4A-8703-C49F282726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723665" y="679730"/>
            <a:ext cx="4779713" cy="3932729"/>
          </a:xfrm>
        </p:spPr>
        <p:txBody>
          <a:bodyPr vert="horz" lIns="91440" tIns="45720" rIns="91440" bIns="45720" rtlCol="0" anchor="b">
            <a:normAutofit/>
          </a:bodyPr>
          <a:lstStyle/>
          <a:p>
            <a:r>
              <a:rPr lang="en-US" sz="6000"/>
              <a:t>«Quanto peso perderò dopo l’intervento?»</a:t>
            </a:r>
          </a:p>
        </p:txBody>
      </p:sp>
      <p:grpSp>
        <p:nvGrpSpPr>
          <p:cNvPr id="19469" name="Group 19468">
            <a:extLst>
              <a:ext uri="{FF2B5EF4-FFF2-40B4-BE49-F238E27FC236}">
                <a16:creationId xmlns:a16="http://schemas.microsoft.com/office/drawing/2014/main" id="{3AF6A671-C637-4547-85F4-51B6D188139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9470" name="Straight Connector 19469">
              <a:extLst>
                <a:ext uri="{FF2B5EF4-FFF2-40B4-BE49-F238E27FC236}">
                  <a16:creationId xmlns:a16="http://schemas.microsoft.com/office/drawing/2014/main" id="{C575CF26-3D3C-4C5A-A2B7-00432016EF6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471" name="Rectangle 19470">
              <a:extLst>
                <a:ext uri="{FF2B5EF4-FFF2-40B4-BE49-F238E27FC236}">
                  <a16:creationId xmlns:a16="http://schemas.microsoft.com/office/drawing/2014/main" id="{99413ED5-9ED4-4772-BCE4-2BCAE6B12E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473" name="Rectangle 19472">
            <a:extLst>
              <a:ext uri="{FF2B5EF4-FFF2-40B4-BE49-F238E27FC236}">
                <a16:creationId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5" y="269325"/>
            <a:ext cx="5346416"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Is It Possible to Predict Weight Loss After Bariatric Surgery?—External  Validation of Predictive Models | Springer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1" y="492266"/>
            <a:ext cx="4902440" cy="2671829"/>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Long-Term Efficacy of Bariatric Surgery for the Treatment of Super-Obesity:  Comparison of SG, RYGB, and OAGB | SpringerLin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3584067"/>
            <a:ext cx="4902440" cy="253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5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DA2E7C1E-2B5A-4BBA-AE51-1CD8C19309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6">
            <a:extLst>
              <a:ext uri="{FF2B5EF4-FFF2-40B4-BE49-F238E27FC236}">
                <a16:creationId xmlns:a16="http://schemas.microsoft.com/office/drawing/2014/main" id="{43DF76B1-5174-4FAF-9D19-FFEE984268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What Is Weight Loss After Bariatric Surgery Expressed in Percentage Total Weight  Loss (%TWL)? A Systematic Review | Springer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5741" y="914400"/>
            <a:ext cx="9244317"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5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C59AB4C8-9178-4F7A-8404-6890510B59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kern="1200">
                <a:solidFill>
                  <a:schemeClr val="tx1"/>
                </a:solidFill>
                <a:latin typeface="+mj-lt"/>
                <a:ea typeface="+mj-ea"/>
                <a:cs typeface="+mj-cs"/>
              </a:rPr>
              <a:t>Weight regain</a:t>
            </a:r>
          </a:p>
        </p:txBody>
      </p:sp>
      <p:sp>
        <p:nvSpPr>
          <p:cNvPr id="18441" name="sketch line">
            <a:extLst>
              <a:ext uri="{FF2B5EF4-FFF2-40B4-BE49-F238E27FC236}">
                <a16:creationId xmlns:a16="http://schemas.microsoft.com/office/drawing/2014/main" id="{4CFDFB37-4BC7-42C6-915D-A6609139B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atients' Experiences of Weight Regain After Bariatric Surgery |  Springer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1047" y="2749707"/>
            <a:ext cx="6558097" cy="349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7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2A46FC-A8BE-4771-BE51-D9123E9185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ma 3"/>
          <p:cNvGraphicFramePr/>
          <p:nvPr>
            <p:extLst>
              <p:ext uri="{D42A27DB-BD31-4B8C-83A1-F6EECF244321}">
                <p14:modId xmlns:p14="http://schemas.microsoft.com/office/powerpoint/2010/main" val="3625885812"/>
              </p:ext>
            </p:extLst>
          </p:nvPr>
        </p:nvGraphicFramePr>
        <p:xfrm>
          <a:off x="1162050" y="400051"/>
          <a:ext cx="9344025" cy="606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21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2385" y="465514"/>
            <a:ext cx="3848793" cy="6116261"/>
          </a:xfrm>
        </p:spPr>
        <p:txBody>
          <a:bodyPr>
            <a:normAutofit fontScale="92500" lnSpcReduction="20000"/>
          </a:bodyPr>
          <a:lstStyle/>
          <a:p>
            <a:r>
              <a:rPr lang="it-IT" sz="2400" dirty="0"/>
              <a:t>Ogni intervento chirurgico presuppone una valutazione e un iter </a:t>
            </a:r>
            <a:r>
              <a:rPr lang="it-IT" sz="2400" b="1" i="1" dirty="0">
                <a:solidFill>
                  <a:srgbClr val="FF0000"/>
                </a:solidFill>
              </a:rPr>
              <a:t>multidisciplinare</a:t>
            </a:r>
            <a:r>
              <a:rPr lang="it-IT" sz="2400" dirty="0"/>
              <a:t>;</a:t>
            </a:r>
          </a:p>
          <a:p>
            <a:r>
              <a:rPr lang="it-IT" sz="2400" dirty="0"/>
              <a:t>Non esiste l’intervento ideale o l’intervento perfetto; ci sono differenti tipologie d’intervento chirurgico , ognuna con specifiche </a:t>
            </a:r>
            <a:r>
              <a:rPr lang="it-IT" sz="2400" b="1" i="1" dirty="0">
                <a:solidFill>
                  <a:srgbClr val="FF0000"/>
                </a:solidFill>
              </a:rPr>
              <a:t>indicazioni e limiti</a:t>
            </a:r>
            <a:r>
              <a:rPr lang="it-IT" sz="2400" i="1" dirty="0">
                <a:solidFill>
                  <a:srgbClr val="FF0000"/>
                </a:solidFill>
              </a:rPr>
              <a:t>;</a:t>
            </a:r>
          </a:p>
          <a:p>
            <a:r>
              <a:rPr lang="it-IT" sz="2400" dirty="0"/>
              <a:t>La scelta dell’intervento chirurgico deve essere </a:t>
            </a:r>
            <a:r>
              <a:rPr lang="it-IT" sz="2400" b="1" dirty="0"/>
              <a:t>adeguata alla </a:t>
            </a:r>
            <a:r>
              <a:rPr lang="it-IT" sz="2400" b="1" i="1" dirty="0">
                <a:solidFill>
                  <a:srgbClr val="FF0000"/>
                </a:solidFill>
              </a:rPr>
              <a:t>tipologia di paziente</a:t>
            </a:r>
            <a:r>
              <a:rPr lang="it-IT" sz="2400" dirty="0"/>
              <a:t>, </a:t>
            </a:r>
            <a:r>
              <a:rPr lang="it-IT" sz="2400" b="1" dirty="0"/>
              <a:t>all’obiettivo da raggiungere</a:t>
            </a:r>
            <a:r>
              <a:rPr lang="it-IT" sz="2400" dirty="0"/>
              <a:t>, al percorso multidisciplinare </a:t>
            </a:r>
            <a:r>
              <a:rPr lang="it-IT" sz="2400" dirty="0" err="1"/>
              <a:t>pre</a:t>
            </a:r>
            <a:r>
              <a:rPr lang="it-IT" sz="2400" dirty="0"/>
              <a:t>- e post-intervento, e condivisa col paziente stesso;</a:t>
            </a:r>
          </a:p>
          <a:p>
            <a:r>
              <a:rPr lang="it-IT" sz="2400" b="1" i="1" dirty="0">
                <a:solidFill>
                  <a:srgbClr val="FF0000"/>
                </a:solidFill>
              </a:rPr>
              <a:t>La chirurgia metabolica è una chirurgia trasversale e a ponte tra diverse branche mediche e chirurgiche, con le quali condivide i medesimi </a:t>
            </a:r>
            <a:r>
              <a:rPr lang="it-IT" sz="2400" b="1" i="1" dirty="0" err="1">
                <a:solidFill>
                  <a:srgbClr val="FF0000"/>
                </a:solidFill>
              </a:rPr>
              <a:t>endopoint</a:t>
            </a:r>
            <a:r>
              <a:rPr lang="it-IT" sz="2400" b="1" i="1" dirty="0">
                <a:solidFill>
                  <a:srgbClr val="FF0000"/>
                </a:solidFill>
              </a:rPr>
              <a:t>.</a:t>
            </a:r>
            <a:endParaRPr lang="it-IT" sz="2400" dirty="0"/>
          </a:p>
        </p:txBody>
      </p:sp>
      <p:pic>
        <p:nvPicPr>
          <p:cNvPr id="2054" name="Picture 6" descr="Take Home Messages from 2019 – Pallaborative North W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76" y="133264"/>
            <a:ext cx="6934200" cy="5200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Whale - Film (20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141" y="3505200"/>
            <a:ext cx="2013584" cy="287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33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i="1" dirty="0" smtClean="0">
                <a:solidFill>
                  <a:srgbClr val="FF0000"/>
                </a:solidFill>
              </a:rPr>
              <a:t>Grazie.</a:t>
            </a:r>
            <a:endParaRPr lang="it-IT" i="1" dirty="0">
              <a:solidFill>
                <a:srgbClr val="FF0000"/>
              </a:solidFill>
            </a:endParaRPr>
          </a:p>
        </p:txBody>
      </p:sp>
      <p:pic>
        <p:nvPicPr>
          <p:cNvPr id="1028" name="Picture 4" descr="Why Obesity Is Called a Silent Killer and How Can We Get Ridd Of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5900" y="1690688"/>
            <a:ext cx="9360199" cy="421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3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B97F24A-32CE-4C1C-A50D-3016B394D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sketch line">
            <a:extLst>
              <a:ext uri="{FF2B5EF4-FFF2-40B4-BE49-F238E27FC236}">
                <a16:creationId xmlns:a16="http://schemas.microsoft.com/office/drawing/2014/main" id="{CD8B4F24-440B-49E9-B85D-733523DC06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Nutrizione e Diabetologia</a:t>
            </a:r>
          </a:p>
        </p:txBody>
      </p:sp>
      <p:pic>
        <p:nvPicPr>
          <p:cNvPr id="4098" name="Picture 2" descr="Cureus | The Impact of Bariatric Surgery on Cardiovascular Risk Factors and  Outcomes: A Systematic Review | Articl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11872" y="1409662"/>
            <a:ext cx="7446144" cy="435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2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BA79A7CF-01AF-4178-9369-94E0C90EB0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L’impatto sulla Sindrome metabolica</a:t>
            </a:r>
          </a:p>
        </p:txBody>
      </p:sp>
      <p:sp>
        <p:nvSpPr>
          <p:cNvPr id="23561" name="Rectangle 23560">
            <a:extLst>
              <a:ext uri="{FF2B5EF4-FFF2-40B4-BE49-F238E27FC236}">
                <a16:creationId xmlns:a16="http://schemas.microsoft.com/office/drawing/2014/main" id="{99413ED5-9ED4-4772-BCE4-2BCAE6B12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3" name="Rectangle 23562">
            <a:extLst>
              <a:ext uri="{FF2B5EF4-FFF2-40B4-BE49-F238E27FC236}">
                <a16:creationId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The Effect of Bariatric Surgery on Metabolic Syndrome: A Three-center  Experience in Saudi Arabia | SpringerLink"/>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5238" y="1419747"/>
            <a:ext cx="7608304" cy="4089462"/>
          </a:xfrm>
          <a:prstGeom prst="rect">
            <a:avLst/>
          </a:prstGeom>
          <a:noFill/>
          <a:extLst>
            <a:ext uri="{909E8E84-426E-40DD-AFC4-6F175D3DCCD1}">
              <a14:hiddenFill xmlns:a14="http://schemas.microsoft.com/office/drawing/2010/main">
                <a:solidFill>
                  <a:srgbClr val="FFFFFF"/>
                </a:solidFill>
              </a14:hiddenFill>
            </a:ext>
          </a:extLst>
        </p:spPr>
      </p:pic>
      <p:sp>
        <p:nvSpPr>
          <p:cNvPr id="23565" name="Rectangle 23564">
            <a:extLst>
              <a:ext uri="{FF2B5EF4-FFF2-40B4-BE49-F238E27FC236}">
                <a16:creationId xmlns:a16="http://schemas.microsoft.com/office/drawing/2014/main" id="{90F533E9-6690-41A8-A372-4C6C622D0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73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05" name="Rectangle 7204">
            <a:extLst>
              <a:ext uri="{FF2B5EF4-FFF2-40B4-BE49-F238E27FC236}">
                <a16:creationId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600">
                <a:latin typeface="+mj-lt"/>
                <a:ea typeface="+mj-ea"/>
                <a:cs typeface="+mj-cs"/>
              </a:rPr>
              <a:t>Ricomposizione corporea e Rimodulazione ormonale</a:t>
            </a:r>
          </a:p>
        </p:txBody>
      </p:sp>
      <p:sp>
        <p:nvSpPr>
          <p:cNvPr id="7207"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6" descr="Pin on Nft graph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392" y="2642616"/>
            <a:ext cx="4807712" cy="36057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Impact of Bariatric Surgery on the Muscle Mass in Patients with Obesity:  2-Year Follow-up | SpringerLin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9125" y="2642616"/>
            <a:ext cx="6187274" cy="321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5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28" name="Rectangle 12327">
            <a:extLst>
              <a:ext uri="{FF2B5EF4-FFF2-40B4-BE49-F238E27FC236}">
                <a16:creationId xmlns:a16="http://schemas.microsoft.com/office/drawing/2014/main" id="{69D47016-023F-44BD-981C-50E7A10A66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30" name="sketchy line">
            <a:extLst>
              <a:ext uri="{FF2B5EF4-FFF2-40B4-BE49-F238E27FC236}">
                <a16:creationId xmlns:a16="http://schemas.microsoft.com/office/drawing/2014/main" id="{6D8B37B0-0682-433E-BC8D-498C04ABD9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5541263" y="457200"/>
            <a:ext cx="6007608" cy="19293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t>Ipertensione arteriosa </a:t>
            </a:r>
          </a:p>
        </p:txBody>
      </p:sp>
      <p:pic>
        <p:nvPicPr>
          <p:cNvPr id="12290" name="Picture 2" descr="The Impact of Bariatric Surgery Versus Non-Surgical Treatment on Blood  Pressure: Systematic Review and Meta-Analysis | SpringerLink"/>
          <p:cNvPicPr>
            <a:picLocks noChangeAspect="1" noChangeArrowheads="1"/>
          </p:cNvPicPr>
          <p:nvPr/>
        </p:nvPicPr>
        <p:blipFill rotWithShape="1">
          <a:blip r:embed="rId2">
            <a:extLst>
              <a:ext uri="{28A0092B-C50C-407E-A947-70E740481C1C}">
                <a14:useLocalDpi xmlns:a14="http://schemas.microsoft.com/office/drawing/2010/main" val="0"/>
              </a:ext>
            </a:extLst>
          </a:blip>
          <a:srcRect t="862" b="1740"/>
          <a:stretch/>
        </p:blipFill>
        <p:spPr bwMode="auto">
          <a:xfrm>
            <a:off x="117044" y="2772229"/>
            <a:ext cx="5817412" cy="308799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ong-term Impact of Bariatric Surgery on Major Adverse Cardiovascular  Events in Patients with Obesity, Diabetes and Hypertension: a  Population-level Study | SpringerLink"/>
          <p:cNvPicPr>
            <a:picLocks noChangeAspect="1" noChangeArrowheads="1"/>
          </p:cNvPicPr>
          <p:nvPr/>
        </p:nvPicPr>
        <p:blipFill rotWithShape="1">
          <a:blip r:embed="rId3">
            <a:extLst>
              <a:ext uri="{28A0092B-C50C-407E-A947-70E740481C1C}">
                <a14:useLocalDpi xmlns:a14="http://schemas.microsoft.com/office/drawing/2010/main" val="0"/>
              </a:ext>
            </a:extLst>
          </a:blip>
          <a:srcRect l="151" r="-3" b="-3"/>
          <a:stretch/>
        </p:blipFill>
        <p:spPr bwMode="auto">
          <a:xfrm>
            <a:off x="6254496" y="2772180"/>
            <a:ext cx="5817606" cy="308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4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1" name="Rectangle 17420">
            <a:extLst>
              <a:ext uri="{FF2B5EF4-FFF2-40B4-BE49-F238E27FC236}">
                <a16:creationId xmlns:a16="http://schemas.microsoft.com/office/drawing/2014/main" id="{76906711-0AFB-47DD-A4B6-4E94B38B8C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3" name="Freeform: Shape 17422">
            <a:extLst>
              <a:ext uri="{FF2B5EF4-FFF2-40B4-BE49-F238E27FC236}">
                <a16:creationId xmlns:a16="http://schemas.microsoft.com/office/drawing/2014/main" id="{AA91F649-894C-41F6-A21D-3D1AC558E9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a:solidFill>
                  <a:srgbClr val="FFFFFF"/>
                </a:solidFill>
                <a:latin typeface="+mj-lt"/>
                <a:ea typeface="+mj-ea"/>
                <a:cs typeface="+mj-cs"/>
              </a:rPr>
              <a:t>Reflusso gastroesofageo</a:t>
            </a:r>
          </a:p>
        </p:txBody>
      </p:sp>
      <p:sp>
        <p:nvSpPr>
          <p:cNvPr id="17425" name="sketch line">
            <a:extLst>
              <a:ext uri="{FF2B5EF4-FFF2-40B4-BE49-F238E27FC236}">
                <a16:creationId xmlns:a16="http://schemas.microsoft.com/office/drawing/2014/main" id="{56037404-66BD-46B5-9323-1B53131967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6" name="Picture 8" descr="The Impact of Sleeve Gastrectomy on Gastroesophageal Reflux Disease in  Patients with Morbid Obesity | Springer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8539" y="3085863"/>
            <a:ext cx="7194921" cy="338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7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Weigh loss in bariatric surgery</a:t>
            </a:r>
          </a:p>
        </p:txBody>
      </p:sp>
      <p:sp>
        <p:nvSpPr>
          <p:cNvPr id="2059"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 CHE MODO IL DIABETE INFLUISCE SUL TUO CORPO? | NUTRISALU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28863" y="2642616"/>
            <a:ext cx="3596769" cy="36057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riatric Patient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l="20121" r="23075" b="6013"/>
          <a:stretch/>
        </p:blipFill>
        <p:spPr bwMode="auto">
          <a:xfrm>
            <a:off x="7365775" y="2642616"/>
            <a:ext cx="3391858" cy="360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4">
            <a:extLst>
              <a:ext uri="{FF2B5EF4-FFF2-40B4-BE49-F238E27FC236}">
                <a16:creationId xmlns:a16="http://schemas.microsoft.com/office/drawing/2014/main" id="{385E1BDC-A9B0-4A87-82E3-F3187F69A8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32" name="Rectangle 9226">
            <a:extLst>
              <a:ext uri="{FF2B5EF4-FFF2-40B4-BE49-F238E27FC236}">
                <a16:creationId xmlns:a16="http://schemas.microsoft.com/office/drawing/2014/main" id="{0990C621-3B8B-4820-8328-D47EF7CE8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9" name="Rectangle 9228">
            <a:extLst>
              <a:ext uri="{FF2B5EF4-FFF2-40B4-BE49-F238E27FC236}">
                <a16:creationId xmlns:a16="http://schemas.microsoft.com/office/drawing/2014/main" id="{C1A2385B-1D2A-4E17-84FA-6CB7F0AAE4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231" name="Rectangle 9230">
            <a:extLst>
              <a:ext uri="{FF2B5EF4-FFF2-40B4-BE49-F238E27FC236}">
                <a16:creationId xmlns:a16="http://schemas.microsoft.com/office/drawing/2014/main" id="{5E791F2F-79DB-4CC0-9FA1-001E3E91E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p:cNvSpPr txBox="1"/>
          <p:nvPr/>
        </p:nvSpPr>
        <p:spPr>
          <a:xfrm>
            <a:off x="5250106" y="586822"/>
            <a:ext cx="6106742"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Microbiota intestinale</a:t>
            </a:r>
          </a:p>
        </p:txBody>
      </p:sp>
      <p:pic>
        <p:nvPicPr>
          <p:cNvPr id="9218" name="Picture 2" descr="The overall effects of obesity surgery on microbiota and body...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0408" y="2545879"/>
            <a:ext cx="5130705" cy="384802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ut Microbiota Dysbiosis in Human Obesity: Impact of Bariatric Surgery |  SpringerLin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05374" y="3599544"/>
            <a:ext cx="6216489" cy="164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615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213</Words>
  <Application>Microsoft Office PowerPoint</Application>
  <PresentationFormat>Widescreen</PresentationFormat>
  <Paragraphs>33</Paragraphs>
  <Slides>25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Tema di Office</vt:lpstr>
      <vt:lpstr>La chirurgia bariatrica e l’impatto sul calo ponderale  Domenico Di Nardo  Chirurgia Digestiva e d’Urgenza Azienda Ospedaliera Santa Maria di Terni Direttore: Dr. G. D. Tebala  </vt:lpstr>
      <vt:lpstr>The impact of bariatric surgery</vt:lpstr>
      <vt:lpstr>Presentazione standard di PowerPoint</vt:lpstr>
      <vt:lpstr>L’impatto sulla Sindrome metabolica</vt:lpstr>
      <vt:lpstr>Presentazione standard di PowerPoint</vt:lpstr>
      <vt:lpstr>Presentazione standard di PowerPoint</vt:lpstr>
      <vt:lpstr>Reflusso gastroesofageo</vt:lpstr>
      <vt:lpstr>Weigh loss in bariatric surgery</vt:lpstr>
      <vt:lpstr>Presentazione standard di PowerPoint</vt:lpstr>
      <vt:lpstr>Presentazione standard di PowerPoint</vt:lpstr>
      <vt:lpstr>Disturbi della sfera genitale femminile</vt:lpstr>
      <vt:lpstr>Presentazione standard di PowerPoint</vt:lpstr>
      <vt:lpstr>Presentazione standard di PowerPoint</vt:lpstr>
      <vt:lpstr>Presentazione standard di PowerPoint</vt:lpstr>
      <vt:lpstr>Presentazione standard di PowerPoint</vt:lpstr>
      <vt:lpstr>Disturbi neurochirurgici</vt:lpstr>
      <vt:lpstr>Breast cancer</vt:lpstr>
      <vt:lpstr>Cancer risk after bariatric surgery: colorectal cancer</vt:lpstr>
      <vt:lpstr>Presentazione standard di PowerPoint</vt:lpstr>
      <vt:lpstr>«Quanto peso perderò dopo l’intervento?»</vt:lpstr>
      <vt:lpstr>Presentazione standard di PowerPoint</vt:lpstr>
      <vt:lpstr>Weight regain</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chirurgia bariatrica e l’impatto sul calo ponderale</dc:title>
  <dc:creator>Chirurgia Digestiva 2</dc:creator>
  <cp:lastModifiedBy>Chirurgia Digestiva 2</cp:lastModifiedBy>
  <cp:revision>17</cp:revision>
  <dcterms:created xsi:type="dcterms:W3CDTF">2023-03-14T09:58:21Z</dcterms:created>
  <dcterms:modified xsi:type="dcterms:W3CDTF">2024-04-08T14:16:57Z</dcterms:modified>
</cp:coreProperties>
</file>